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3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8.png" ContentType="image/png"/>
  <Override PartName="/ppt/media/image5.png" ContentType="image/png"/>
  <Override PartName="/ppt/media/image6.png" ContentType="image/png"/>
  <Override PartName="/ppt/media/image1.jpeg" ContentType="image/jpeg"/>
  <Override PartName="/ppt/media/image3.png" ContentType="image/png"/>
  <Override PartName="/ppt/media/image2.png" ContentType="image/png"/>
  <Override PartName="/ppt/media/image7.png" ContentType="image/png"/>
  <Override PartName="/ppt/media/image4.jpeg" ContentType="image/jpe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2973240"/>
            <a:ext cx="822924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2973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2973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444760" y="1200240"/>
            <a:ext cx="4253760" cy="33940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444760" y="1200240"/>
            <a:ext cx="4253760" cy="339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39408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39408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05920"/>
            <a:ext cx="8229240" cy="397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2973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39408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39408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2973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2973240"/>
            <a:ext cx="822924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2973240"/>
            <a:ext cx="822924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2973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2973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2444760" y="1200240"/>
            <a:ext cx="4253760" cy="339408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2444760" y="1200240"/>
            <a:ext cx="4253760" cy="339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39408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39408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920"/>
            <a:ext cx="8229240" cy="397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2973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39408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39408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2973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2973240"/>
            <a:ext cx="8229240" cy="1618920"/>
          </a:xfrm>
          <a:prstGeom prst="rect">
            <a:avLst/>
          </a:prstGeom>
        </p:spPr>
        <p:txBody>
          <a:bodyPr lIns="0" rIns="0" tIns="0" bIns="0"/>
          <a:p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2040" cy="11023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单</a:t>
            </a: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击</a:t>
            </a: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此</a:t>
            </a: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处</a:t>
            </a: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编</a:t>
            </a: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辑</a:t>
            </a: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母</a:t>
            </a: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版</a:t>
            </a: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标</a:t>
            </a: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题</a:t>
            </a: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样</a:t>
            </a: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式</a:t>
            </a:r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360" cy="2736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12/26/17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120" cy="27360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360" cy="27360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EC94B13-4264-4B79-A878-F7966B14F4E4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zh-CN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zh-C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zh-C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zh-C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zh-C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zh-C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单击</a:t>
            </a: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此处</a:t>
            </a: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编辑</a:t>
            </a: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母版</a:t>
            </a: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标题</a:t>
            </a:r>
            <a:r>
              <a:rPr b="0" lang="zh-C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样式</a:t>
            </a:r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r>
              <a:rPr b="0" lang="zh-C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单击此处编辑母版文本样式</a:t>
            </a:r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zh-C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二级</a:t>
            </a:r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三级</a:t>
            </a:r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zh-C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四级</a:t>
            </a:r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zh-C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五级</a:t>
            </a:r>
            <a:endParaRPr b="0" lang="zh-C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360" cy="2736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12/26/17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120" cy="27360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360" cy="27360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13DBA8D-7C04-4DCA-AE8A-50C6DCB9C825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741600" y="1239840"/>
            <a:ext cx="7772040" cy="11023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zh-CN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黑体"/>
                <a:ea typeface="黑体"/>
              </a:rPr>
              <a:t>《</a:t>
            </a:r>
            <a:r>
              <a:rPr b="0" lang="zh-CN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黑体"/>
                <a:ea typeface="黑体"/>
              </a:rPr>
              <a:t>2017BDCI-</a:t>
            </a:r>
            <a:r>
              <a:rPr b="0" lang="zh-CN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黑体"/>
                <a:ea typeface="黑体"/>
              </a:rPr>
              <a:t>商铺定位》</a:t>
            </a:r>
            <a:endParaRPr b="0" lang="zh-C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2779560" y="2921040"/>
            <a:ext cx="5068800" cy="14983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50000"/>
              </a:lnSpc>
            </a:pPr>
            <a:r>
              <a:rPr b="0" lang="en-US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黑体"/>
                <a:ea typeface="黑体"/>
              </a:rPr>
              <a:t>团队名称： </a:t>
            </a:r>
            <a:r>
              <a:rPr b="0" lang="en-US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黑体"/>
                <a:ea typeface="黑体"/>
              </a:rPr>
              <a:t>PRIS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黑体"/>
                <a:ea typeface="黑体"/>
              </a:rPr>
              <a:t>团队成员：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2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黑体"/>
                <a:ea typeface="黑体"/>
              </a:rPr>
              <a:t>答 辩 人：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8025840" y="459288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065240" y="1688040"/>
            <a:ext cx="1724760" cy="1724760"/>
          </a:xfrm>
          <a:prstGeom prst="ellipse">
            <a:avLst/>
          </a:prstGeom>
          <a:solidFill>
            <a:srgbClr val="2b579a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2"/>
          <p:cNvSpPr/>
          <p:nvPr/>
        </p:nvSpPr>
        <p:spPr>
          <a:xfrm>
            <a:off x="1303560" y="1926720"/>
            <a:ext cx="1247760" cy="124776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04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3"/>
          <p:cNvSpPr/>
          <p:nvPr/>
        </p:nvSpPr>
        <p:spPr>
          <a:xfrm>
            <a:off x="3993120" y="2001960"/>
            <a:ext cx="180864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数据处理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Line 4"/>
          <p:cNvSpPr/>
          <p:nvPr/>
        </p:nvSpPr>
        <p:spPr>
          <a:xfrm>
            <a:off x="2790000" y="2564640"/>
            <a:ext cx="4501440" cy="360"/>
          </a:xfrm>
          <a:prstGeom prst="line">
            <a:avLst/>
          </a:prstGeom>
          <a:ln w="15840">
            <a:solidFill>
              <a:srgbClr val="2b579a"/>
            </a:solidFill>
            <a:round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5"/>
          <p:cNvSpPr/>
          <p:nvPr/>
        </p:nvSpPr>
        <p:spPr>
          <a:xfrm>
            <a:off x="2115720" y="3888360"/>
            <a:ext cx="154080" cy="154080"/>
          </a:xfrm>
          <a:prstGeom prst="ellipse">
            <a:avLst/>
          </a:prstGeom>
          <a:solidFill>
            <a:srgbClr val="2b579a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6"/>
          <p:cNvSpPr/>
          <p:nvPr/>
        </p:nvSpPr>
        <p:spPr>
          <a:xfrm>
            <a:off x="1422720" y="3543480"/>
            <a:ext cx="216000" cy="216000"/>
          </a:xfrm>
          <a:prstGeom prst="ellipse">
            <a:avLst/>
          </a:prstGeom>
          <a:solidFill>
            <a:srgbClr val="2b579a"/>
          </a:solidFill>
          <a:ln>
            <a:noFill/>
          </a:ln>
          <a:effectLst>
            <a:outerShdw algn="tl" blurRad="76200" dir="2700000" dist="38100" rotWithShape="0">
              <a:srgbClr val="2b579a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7"/>
          <p:cNvSpPr/>
          <p:nvPr/>
        </p:nvSpPr>
        <p:spPr>
          <a:xfrm>
            <a:off x="1612080" y="4625640"/>
            <a:ext cx="154080" cy="1540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8"/>
          <p:cNvSpPr/>
          <p:nvPr/>
        </p:nvSpPr>
        <p:spPr>
          <a:xfrm>
            <a:off x="2270160" y="4352400"/>
            <a:ext cx="102600" cy="102600"/>
          </a:xfrm>
          <a:prstGeom prst="ellipse">
            <a:avLst/>
          </a:prstGeom>
          <a:ln>
            <a:noFill/>
          </a:ln>
          <a:effectLst>
            <a:outerShdw algn="tl" blurRad="76200" dir="2700000" dist="38100" rotWithShape="0">
              <a:srgbClr val="2b579a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9"/>
          <p:cNvSpPr/>
          <p:nvPr/>
        </p:nvSpPr>
        <p:spPr>
          <a:xfrm>
            <a:off x="1968480" y="3202200"/>
            <a:ext cx="102600" cy="10260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604800" y="676440"/>
            <a:ext cx="66344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数据处理——数据划分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604800" y="3911400"/>
            <a:ext cx="78566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7d5fa0"/>
            </a:solidFill>
            <a:round/>
            <a:tailEnd len="med" type="triangle" w="med"/>
          </a:ln>
          <a:effectLst>
            <a:outerShdw algn="tl" blurRad="50800" dir="2700000" dist="381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52" name="CustomShape 3"/>
          <p:cNvSpPr/>
          <p:nvPr/>
        </p:nvSpPr>
        <p:spPr>
          <a:xfrm>
            <a:off x="2851200" y="4395960"/>
            <a:ext cx="33634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时间线：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月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日到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月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日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4"/>
          <p:cNvSpPr/>
          <p:nvPr/>
        </p:nvSpPr>
        <p:spPr>
          <a:xfrm>
            <a:off x="699480" y="1328760"/>
            <a:ext cx="5227560" cy="2934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54" name="CustomShape 5"/>
          <p:cNvSpPr/>
          <p:nvPr/>
        </p:nvSpPr>
        <p:spPr>
          <a:xfrm>
            <a:off x="4783320" y="3966480"/>
            <a:ext cx="7581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</a:t>
            </a: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月</a:t>
            </a: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18</a:t>
            </a: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日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6"/>
          <p:cNvSpPr/>
          <p:nvPr/>
        </p:nvSpPr>
        <p:spPr>
          <a:xfrm>
            <a:off x="5547960" y="3966480"/>
            <a:ext cx="7581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</a:t>
            </a: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月</a:t>
            </a: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25</a:t>
            </a: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日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7"/>
          <p:cNvSpPr/>
          <p:nvPr/>
        </p:nvSpPr>
        <p:spPr>
          <a:xfrm>
            <a:off x="6312960" y="3966480"/>
            <a:ext cx="7581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</a:t>
            </a: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月</a:t>
            </a: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日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8"/>
          <p:cNvSpPr/>
          <p:nvPr/>
        </p:nvSpPr>
        <p:spPr>
          <a:xfrm>
            <a:off x="699480" y="1805400"/>
            <a:ext cx="5992200" cy="2934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58" name="CustomShape 9"/>
          <p:cNvSpPr/>
          <p:nvPr/>
        </p:nvSpPr>
        <p:spPr>
          <a:xfrm>
            <a:off x="699480" y="2289960"/>
            <a:ext cx="5227560" cy="2934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59" name="CustomShape 10"/>
          <p:cNvSpPr/>
          <p:nvPr/>
        </p:nvSpPr>
        <p:spPr>
          <a:xfrm>
            <a:off x="699480" y="2774880"/>
            <a:ext cx="5992200" cy="2934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60" name="CustomShape 11"/>
          <p:cNvSpPr/>
          <p:nvPr/>
        </p:nvSpPr>
        <p:spPr>
          <a:xfrm>
            <a:off x="699480" y="3259440"/>
            <a:ext cx="7499520" cy="2934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61" name="CustomShape 12"/>
          <p:cNvSpPr/>
          <p:nvPr/>
        </p:nvSpPr>
        <p:spPr>
          <a:xfrm flipV="1">
            <a:off x="5153040" y="1273680"/>
            <a:ext cx="9000" cy="2637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custDash>
              <a:ds d="400000" sp="300000"/>
              <a:ds d="100000" sp="300000"/>
            </a:custDash>
            <a:round/>
            <a:tailEnd len="med" type="triangle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162" name="CustomShape 13"/>
          <p:cNvSpPr/>
          <p:nvPr/>
        </p:nvSpPr>
        <p:spPr>
          <a:xfrm flipV="1">
            <a:off x="5917680" y="1273680"/>
            <a:ext cx="9000" cy="2637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custDash>
              <a:ds d="400000" sp="300000"/>
              <a:ds d="100000" sp="300000"/>
            </a:custDash>
            <a:round/>
            <a:tailEnd len="med" type="triangle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163" name="CustomShape 14"/>
          <p:cNvSpPr/>
          <p:nvPr/>
        </p:nvSpPr>
        <p:spPr>
          <a:xfrm flipV="1">
            <a:off x="6682680" y="1273680"/>
            <a:ext cx="9000" cy="2637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custDash>
              <a:ds d="400000" sp="300000"/>
              <a:ds d="100000" sp="300000"/>
            </a:custDash>
            <a:round/>
            <a:tailEnd len="med" type="triangle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164" name="CustomShape 15"/>
          <p:cNvSpPr/>
          <p:nvPr/>
        </p:nvSpPr>
        <p:spPr>
          <a:xfrm>
            <a:off x="8305200" y="2323440"/>
            <a:ext cx="259560" cy="112392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5" name="CustomShape 16"/>
          <p:cNvSpPr/>
          <p:nvPr/>
        </p:nvSpPr>
        <p:spPr>
          <a:xfrm>
            <a:off x="8305200" y="1359000"/>
            <a:ext cx="259560" cy="68112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6" name="CustomShape 17"/>
          <p:cNvSpPr/>
          <p:nvPr/>
        </p:nvSpPr>
        <p:spPr>
          <a:xfrm>
            <a:off x="8506080" y="1442880"/>
            <a:ext cx="461160" cy="68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vert="vert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线下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18"/>
          <p:cNvSpPr/>
          <p:nvPr/>
        </p:nvSpPr>
        <p:spPr>
          <a:xfrm>
            <a:off x="8493120" y="2620800"/>
            <a:ext cx="461160" cy="68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vert="vert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线上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19"/>
          <p:cNvSpPr/>
          <p:nvPr/>
        </p:nvSpPr>
        <p:spPr>
          <a:xfrm>
            <a:off x="5161320" y="1327320"/>
            <a:ext cx="764280" cy="29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训练集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CustomShape 20"/>
          <p:cNvSpPr/>
          <p:nvPr/>
        </p:nvSpPr>
        <p:spPr>
          <a:xfrm>
            <a:off x="5930640" y="1803960"/>
            <a:ext cx="764280" cy="29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验证集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1"/>
          <p:cNvSpPr/>
          <p:nvPr/>
        </p:nvSpPr>
        <p:spPr>
          <a:xfrm>
            <a:off x="5161320" y="2289600"/>
            <a:ext cx="764280" cy="29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训练集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22"/>
          <p:cNvSpPr/>
          <p:nvPr/>
        </p:nvSpPr>
        <p:spPr>
          <a:xfrm>
            <a:off x="5930640" y="2776680"/>
            <a:ext cx="764280" cy="29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训练集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3"/>
          <p:cNvSpPr/>
          <p:nvPr/>
        </p:nvSpPr>
        <p:spPr>
          <a:xfrm>
            <a:off x="6688800" y="3261240"/>
            <a:ext cx="1510200" cy="29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测试集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604800" y="676440"/>
            <a:ext cx="66344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数据处理——数据预处理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414720" y="1315440"/>
            <a:ext cx="3349440" cy="960480"/>
          </a:xfrm>
          <a:custGeom>
            <a:avLst/>
            <a:gdLst/>
            <a:ahLst/>
            <a:rect l="l" t="t" r="r" b="b"/>
            <a:pathLst>
              <a:path w="1601390" h="960834">
                <a:moveTo>
                  <a:pt x="0" y="96083"/>
                </a:moveTo>
                <a:cubicBezTo>
                  <a:pt x="0" y="43018"/>
                  <a:pt x="43018" y="0"/>
                  <a:pt x="96083" y="0"/>
                </a:cubicBezTo>
                <a:lnTo>
                  <a:pt x="1505307" y="0"/>
                </a:lnTo>
                <a:cubicBezTo>
                  <a:pt x="1558372" y="0"/>
                  <a:pt x="1601390" y="43018"/>
                  <a:pt x="1601390" y="96083"/>
                </a:cubicBezTo>
                <a:lnTo>
                  <a:pt x="1601390" y="864751"/>
                </a:lnTo>
                <a:cubicBezTo>
                  <a:pt x="1601390" y="917816"/>
                  <a:pt x="1558372" y="960834"/>
                  <a:pt x="1505307" y="960834"/>
                </a:cubicBezTo>
                <a:lnTo>
                  <a:pt x="96083" y="960834"/>
                </a:lnTo>
                <a:cubicBezTo>
                  <a:pt x="43018" y="960834"/>
                  <a:pt x="0" y="917816"/>
                  <a:pt x="0" y="864751"/>
                </a:cubicBezTo>
                <a:lnTo>
                  <a:pt x="0" y="96083"/>
                </a:lnTo>
                <a:close/>
              </a:path>
            </a:pathLst>
          </a:custGeom>
          <a:solidFill>
            <a:srgbClr val="6b89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840" rIns="96840" tIns="96840" bIns="96840" anchor="ctr"/>
          <a:p>
            <a:pPr algn="ctr">
              <a:lnSpc>
                <a:spcPct val="9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样本经纬度不准确，导致历史统计店铺经纬度中位数不准确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4202640" y="1597320"/>
            <a:ext cx="709920" cy="396720"/>
          </a:xfrm>
          <a:custGeom>
            <a:avLst/>
            <a:gdLst/>
            <a:ahLst/>
            <a:rect l="l" t="t" r="r" b="b"/>
            <a:pathLst>
              <a:path w="339494" h="397144">
                <a:moveTo>
                  <a:pt x="0" y="79429"/>
                </a:moveTo>
                <a:lnTo>
                  <a:pt x="169747" y="79429"/>
                </a:lnTo>
                <a:lnTo>
                  <a:pt x="169747" y="0"/>
                </a:lnTo>
                <a:lnTo>
                  <a:pt x="339494" y="198572"/>
                </a:lnTo>
                <a:lnTo>
                  <a:pt x="169747" y="397144"/>
                </a:lnTo>
                <a:lnTo>
                  <a:pt x="169747" y="317715"/>
                </a:lnTo>
                <a:lnTo>
                  <a:pt x="0" y="317715"/>
                </a:lnTo>
                <a:lnTo>
                  <a:pt x="0" y="79429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76" name="CustomShape 4"/>
          <p:cNvSpPr/>
          <p:nvPr/>
        </p:nvSpPr>
        <p:spPr>
          <a:xfrm>
            <a:off x="5349600" y="1315440"/>
            <a:ext cx="3349440" cy="960480"/>
          </a:xfrm>
          <a:custGeom>
            <a:avLst/>
            <a:gdLst/>
            <a:ahLst/>
            <a:rect l="l" t="t" r="r" b="b"/>
            <a:pathLst>
              <a:path w="1601390" h="960834">
                <a:moveTo>
                  <a:pt x="0" y="96083"/>
                </a:moveTo>
                <a:cubicBezTo>
                  <a:pt x="0" y="43018"/>
                  <a:pt x="43018" y="0"/>
                  <a:pt x="96083" y="0"/>
                </a:cubicBezTo>
                <a:lnTo>
                  <a:pt x="1505307" y="0"/>
                </a:lnTo>
                <a:cubicBezTo>
                  <a:pt x="1558372" y="0"/>
                  <a:pt x="1601390" y="43018"/>
                  <a:pt x="1601390" y="96083"/>
                </a:cubicBezTo>
                <a:lnTo>
                  <a:pt x="1601390" y="864751"/>
                </a:lnTo>
                <a:cubicBezTo>
                  <a:pt x="1601390" y="917816"/>
                  <a:pt x="1558372" y="960834"/>
                  <a:pt x="1505307" y="960834"/>
                </a:cubicBezTo>
                <a:lnTo>
                  <a:pt x="96083" y="960834"/>
                </a:lnTo>
                <a:cubicBezTo>
                  <a:pt x="43018" y="960834"/>
                  <a:pt x="0" y="917816"/>
                  <a:pt x="0" y="864751"/>
                </a:cubicBezTo>
                <a:lnTo>
                  <a:pt x="0" y="96083"/>
                </a:lnTo>
                <a:close/>
              </a:path>
            </a:pathLst>
          </a:custGeom>
          <a:solidFill>
            <a:srgbClr val="6b89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840" rIns="96840" tIns="96840" bIns="96840" anchor="ctr"/>
          <a:p>
            <a:pPr algn="ctr">
              <a:lnSpc>
                <a:spcPct val="9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经纬度聚类点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5"/>
          <p:cNvSpPr/>
          <p:nvPr/>
        </p:nvSpPr>
        <p:spPr>
          <a:xfrm>
            <a:off x="414720" y="2533320"/>
            <a:ext cx="3349440" cy="960480"/>
          </a:xfrm>
          <a:custGeom>
            <a:avLst/>
            <a:gdLst/>
            <a:ahLst/>
            <a:rect l="l" t="t" r="r" b="b"/>
            <a:pathLst>
              <a:path w="1601390" h="960834">
                <a:moveTo>
                  <a:pt x="0" y="96083"/>
                </a:moveTo>
                <a:cubicBezTo>
                  <a:pt x="0" y="43018"/>
                  <a:pt x="43018" y="0"/>
                  <a:pt x="96083" y="0"/>
                </a:cubicBezTo>
                <a:lnTo>
                  <a:pt x="1505307" y="0"/>
                </a:lnTo>
                <a:cubicBezTo>
                  <a:pt x="1558372" y="0"/>
                  <a:pt x="1601390" y="43018"/>
                  <a:pt x="1601390" y="96083"/>
                </a:cubicBezTo>
                <a:lnTo>
                  <a:pt x="1601390" y="864751"/>
                </a:lnTo>
                <a:cubicBezTo>
                  <a:pt x="1601390" y="917816"/>
                  <a:pt x="1558372" y="960834"/>
                  <a:pt x="1505307" y="960834"/>
                </a:cubicBezTo>
                <a:lnTo>
                  <a:pt x="96083" y="960834"/>
                </a:lnTo>
                <a:cubicBezTo>
                  <a:pt x="43018" y="960834"/>
                  <a:pt x="0" y="917816"/>
                  <a:pt x="0" y="864751"/>
                </a:cubicBezTo>
                <a:lnTo>
                  <a:pt x="0" y="96083"/>
                </a:lnTo>
                <a:close/>
              </a:path>
            </a:pathLst>
          </a:custGeom>
          <a:solidFill>
            <a:srgbClr val="6b89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840" rIns="96840" tIns="96840" bIns="96840" anchor="ctr"/>
          <a:p>
            <a:pPr algn="ctr">
              <a:lnSpc>
                <a:spcPct val="9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复赛有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40%+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的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wifi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为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null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值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6"/>
          <p:cNvSpPr/>
          <p:nvPr/>
        </p:nvSpPr>
        <p:spPr>
          <a:xfrm>
            <a:off x="4202640" y="2815200"/>
            <a:ext cx="709920" cy="396720"/>
          </a:xfrm>
          <a:custGeom>
            <a:avLst/>
            <a:gdLst/>
            <a:ahLst/>
            <a:rect l="l" t="t" r="r" b="b"/>
            <a:pathLst>
              <a:path w="339494" h="397144">
                <a:moveTo>
                  <a:pt x="0" y="79429"/>
                </a:moveTo>
                <a:lnTo>
                  <a:pt x="169747" y="79429"/>
                </a:lnTo>
                <a:lnTo>
                  <a:pt x="169747" y="0"/>
                </a:lnTo>
                <a:lnTo>
                  <a:pt x="339494" y="198572"/>
                </a:lnTo>
                <a:lnTo>
                  <a:pt x="169747" y="397144"/>
                </a:lnTo>
                <a:lnTo>
                  <a:pt x="169747" y="317715"/>
                </a:lnTo>
                <a:lnTo>
                  <a:pt x="0" y="317715"/>
                </a:lnTo>
                <a:lnTo>
                  <a:pt x="0" y="79429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79" name="CustomShape 7"/>
          <p:cNvSpPr/>
          <p:nvPr/>
        </p:nvSpPr>
        <p:spPr>
          <a:xfrm>
            <a:off x="5349600" y="2533320"/>
            <a:ext cx="3349440" cy="960480"/>
          </a:xfrm>
          <a:custGeom>
            <a:avLst/>
            <a:gdLst/>
            <a:ahLst/>
            <a:rect l="l" t="t" r="r" b="b"/>
            <a:pathLst>
              <a:path w="1601390" h="960834">
                <a:moveTo>
                  <a:pt x="0" y="96083"/>
                </a:moveTo>
                <a:cubicBezTo>
                  <a:pt x="0" y="43018"/>
                  <a:pt x="43018" y="0"/>
                  <a:pt x="96083" y="0"/>
                </a:cubicBezTo>
                <a:lnTo>
                  <a:pt x="1505307" y="0"/>
                </a:lnTo>
                <a:cubicBezTo>
                  <a:pt x="1558372" y="0"/>
                  <a:pt x="1601390" y="43018"/>
                  <a:pt x="1601390" y="96083"/>
                </a:cubicBezTo>
                <a:lnTo>
                  <a:pt x="1601390" y="864751"/>
                </a:lnTo>
                <a:cubicBezTo>
                  <a:pt x="1601390" y="917816"/>
                  <a:pt x="1558372" y="960834"/>
                  <a:pt x="1505307" y="960834"/>
                </a:cubicBezTo>
                <a:lnTo>
                  <a:pt x="96083" y="960834"/>
                </a:lnTo>
                <a:cubicBezTo>
                  <a:pt x="43018" y="960834"/>
                  <a:pt x="0" y="917816"/>
                  <a:pt x="0" y="864751"/>
                </a:cubicBezTo>
                <a:lnTo>
                  <a:pt x="0" y="96083"/>
                </a:lnTo>
                <a:close/>
              </a:path>
            </a:pathLst>
          </a:custGeom>
          <a:solidFill>
            <a:srgbClr val="6b89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840" rIns="96840" tIns="96840" bIns="96840" anchor="ctr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单独加一列特征列（是否为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null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值）；按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bssid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统计强度值平均作为填充值。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8"/>
          <p:cNvSpPr/>
          <p:nvPr/>
        </p:nvSpPr>
        <p:spPr>
          <a:xfrm>
            <a:off x="414720" y="3730320"/>
            <a:ext cx="3349440" cy="960480"/>
          </a:xfrm>
          <a:custGeom>
            <a:avLst/>
            <a:gdLst/>
            <a:ahLst/>
            <a:rect l="l" t="t" r="r" b="b"/>
            <a:pathLst>
              <a:path w="1601390" h="960834">
                <a:moveTo>
                  <a:pt x="0" y="96083"/>
                </a:moveTo>
                <a:cubicBezTo>
                  <a:pt x="0" y="43018"/>
                  <a:pt x="43018" y="0"/>
                  <a:pt x="96083" y="0"/>
                </a:cubicBezTo>
                <a:lnTo>
                  <a:pt x="1505307" y="0"/>
                </a:lnTo>
                <a:cubicBezTo>
                  <a:pt x="1558372" y="0"/>
                  <a:pt x="1601390" y="43018"/>
                  <a:pt x="1601390" y="96083"/>
                </a:cubicBezTo>
                <a:lnTo>
                  <a:pt x="1601390" y="864751"/>
                </a:lnTo>
                <a:cubicBezTo>
                  <a:pt x="1601390" y="917816"/>
                  <a:pt x="1558372" y="960834"/>
                  <a:pt x="1505307" y="960834"/>
                </a:cubicBezTo>
                <a:lnTo>
                  <a:pt x="96083" y="960834"/>
                </a:lnTo>
                <a:cubicBezTo>
                  <a:pt x="43018" y="960834"/>
                  <a:pt x="0" y="917816"/>
                  <a:pt x="0" y="864751"/>
                </a:cubicBezTo>
                <a:lnTo>
                  <a:pt x="0" y="96083"/>
                </a:lnTo>
                <a:close/>
              </a:path>
            </a:pathLst>
          </a:custGeom>
          <a:solidFill>
            <a:srgbClr val="6b89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840" rIns="96840" tIns="96840" bIns="96840" anchor="ctr"/>
          <a:p>
            <a:pPr algn="ctr">
              <a:lnSpc>
                <a:spcPct val="9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信号强度范围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9"/>
          <p:cNvSpPr/>
          <p:nvPr/>
        </p:nvSpPr>
        <p:spPr>
          <a:xfrm>
            <a:off x="4202640" y="4011840"/>
            <a:ext cx="709920" cy="396720"/>
          </a:xfrm>
          <a:custGeom>
            <a:avLst/>
            <a:gdLst/>
            <a:ahLst/>
            <a:rect l="l" t="t" r="r" b="b"/>
            <a:pathLst>
              <a:path w="339494" h="397144">
                <a:moveTo>
                  <a:pt x="0" y="79429"/>
                </a:moveTo>
                <a:lnTo>
                  <a:pt x="169747" y="79429"/>
                </a:lnTo>
                <a:lnTo>
                  <a:pt x="169747" y="0"/>
                </a:lnTo>
                <a:lnTo>
                  <a:pt x="339494" y="198572"/>
                </a:lnTo>
                <a:lnTo>
                  <a:pt x="169747" y="397144"/>
                </a:lnTo>
                <a:lnTo>
                  <a:pt x="169747" y="317715"/>
                </a:lnTo>
                <a:lnTo>
                  <a:pt x="0" y="317715"/>
                </a:lnTo>
                <a:lnTo>
                  <a:pt x="0" y="79429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82" name="CustomShape 10"/>
          <p:cNvSpPr/>
          <p:nvPr/>
        </p:nvSpPr>
        <p:spPr>
          <a:xfrm>
            <a:off x="5349600" y="3730320"/>
            <a:ext cx="3349440" cy="960480"/>
          </a:xfrm>
          <a:custGeom>
            <a:avLst/>
            <a:gdLst/>
            <a:ahLst/>
            <a:rect l="l" t="t" r="r" b="b"/>
            <a:pathLst>
              <a:path w="1601390" h="960834">
                <a:moveTo>
                  <a:pt x="0" y="96083"/>
                </a:moveTo>
                <a:cubicBezTo>
                  <a:pt x="0" y="43018"/>
                  <a:pt x="43018" y="0"/>
                  <a:pt x="96083" y="0"/>
                </a:cubicBezTo>
                <a:lnTo>
                  <a:pt x="1505307" y="0"/>
                </a:lnTo>
                <a:cubicBezTo>
                  <a:pt x="1558372" y="0"/>
                  <a:pt x="1601390" y="43018"/>
                  <a:pt x="1601390" y="96083"/>
                </a:cubicBezTo>
                <a:lnTo>
                  <a:pt x="1601390" y="864751"/>
                </a:lnTo>
                <a:cubicBezTo>
                  <a:pt x="1601390" y="917816"/>
                  <a:pt x="1558372" y="960834"/>
                  <a:pt x="1505307" y="960834"/>
                </a:cubicBezTo>
                <a:lnTo>
                  <a:pt x="96083" y="960834"/>
                </a:lnTo>
                <a:cubicBezTo>
                  <a:pt x="43018" y="960834"/>
                  <a:pt x="0" y="917816"/>
                  <a:pt x="0" y="864751"/>
                </a:cubicBezTo>
                <a:lnTo>
                  <a:pt x="0" y="96083"/>
                </a:lnTo>
                <a:close/>
              </a:path>
            </a:pathLst>
          </a:custGeom>
          <a:solidFill>
            <a:srgbClr val="6b89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840" rIns="96840" tIns="96840" bIns="96840" anchor="ctr"/>
          <a:p>
            <a:pPr algn="ctr">
              <a:lnSpc>
                <a:spcPct val="9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将信号强度平移到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0-255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范围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CustomShape 11"/>
          <p:cNvSpPr/>
          <p:nvPr/>
        </p:nvSpPr>
        <p:spPr>
          <a:xfrm>
            <a:off x="4011120" y="-91080"/>
            <a:ext cx="1121400" cy="18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a"/>
                </a:solidFill>
                <a:uFill>
                  <a:solidFill>
                    <a:srgbClr val="ffffff"/>
                  </a:solidFill>
                </a:uFill>
                <a:latin typeface="宋体"/>
                <a:ea typeface="宋体"/>
              </a:rPr>
              <a:t>信号强度范围</a:t>
            </a:r>
            <a:r>
              <a:rPr b="0" lang="en-US" sz="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宋体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dur="indefinite" nodeType="mainSeq">
                <p:childTnLst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1065240" y="1688040"/>
            <a:ext cx="1724760" cy="1724760"/>
          </a:xfrm>
          <a:prstGeom prst="ellipse">
            <a:avLst/>
          </a:prstGeom>
          <a:solidFill>
            <a:srgbClr val="2b579a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CustomShape 2"/>
          <p:cNvSpPr/>
          <p:nvPr/>
        </p:nvSpPr>
        <p:spPr>
          <a:xfrm>
            <a:off x="1303560" y="1926720"/>
            <a:ext cx="1247760" cy="124776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05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3"/>
          <p:cNvSpPr/>
          <p:nvPr/>
        </p:nvSpPr>
        <p:spPr>
          <a:xfrm>
            <a:off x="3993120" y="2001960"/>
            <a:ext cx="180864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候选特征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Line 4"/>
          <p:cNvSpPr/>
          <p:nvPr/>
        </p:nvSpPr>
        <p:spPr>
          <a:xfrm>
            <a:off x="2790000" y="2564640"/>
            <a:ext cx="4501440" cy="360"/>
          </a:xfrm>
          <a:prstGeom prst="line">
            <a:avLst/>
          </a:prstGeom>
          <a:ln w="15840">
            <a:solidFill>
              <a:srgbClr val="2b579a"/>
            </a:solidFill>
            <a:round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5"/>
          <p:cNvSpPr/>
          <p:nvPr/>
        </p:nvSpPr>
        <p:spPr>
          <a:xfrm>
            <a:off x="2115720" y="3888360"/>
            <a:ext cx="154080" cy="154080"/>
          </a:xfrm>
          <a:prstGeom prst="ellipse">
            <a:avLst/>
          </a:prstGeom>
          <a:solidFill>
            <a:srgbClr val="2b579a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6"/>
          <p:cNvSpPr/>
          <p:nvPr/>
        </p:nvSpPr>
        <p:spPr>
          <a:xfrm>
            <a:off x="1422720" y="3543480"/>
            <a:ext cx="216000" cy="216000"/>
          </a:xfrm>
          <a:prstGeom prst="ellipse">
            <a:avLst/>
          </a:prstGeom>
          <a:solidFill>
            <a:srgbClr val="2b579a"/>
          </a:solidFill>
          <a:ln>
            <a:noFill/>
          </a:ln>
          <a:effectLst>
            <a:outerShdw algn="tl" blurRad="76200" dir="2700000" dist="38100" rotWithShape="0">
              <a:srgbClr val="2b579a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7"/>
          <p:cNvSpPr/>
          <p:nvPr/>
        </p:nvSpPr>
        <p:spPr>
          <a:xfrm>
            <a:off x="1612080" y="4625640"/>
            <a:ext cx="154080" cy="1540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8"/>
          <p:cNvSpPr/>
          <p:nvPr/>
        </p:nvSpPr>
        <p:spPr>
          <a:xfrm>
            <a:off x="2270160" y="4352400"/>
            <a:ext cx="102600" cy="102600"/>
          </a:xfrm>
          <a:prstGeom prst="ellipse">
            <a:avLst/>
          </a:prstGeom>
          <a:ln>
            <a:noFill/>
          </a:ln>
          <a:effectLst>
            <a:outerShdw algn="tl" blurRad="76200" dir="2700000" dist="38100" rotWithShape="0">
              <a:srgbClr val="2b579a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9"/>
          <p:cNvSpPr/>
          <p:nvPr/>
        </p:nvSpPr>
        <p:spPr>
          <a:xfrm>
            <a:off x="1968480" y="3202200"/>
            <a:ext cx="102600" cy="10260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67" dur="indefinite" restart="never" nodeType="tmRoot">
          <p:childTnLst>
            <p:seq>
              <p:cTn id="6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604800" y="676440"/>
            <a:ext cx="66344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候选特征——构造候选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1710360" y="2788560"/>
            <a:ext cx="1345680" cy="1321920"/>
          </a:xfrm>
          <a:prstGeom prst="donut">
            <a:avLst>
              <a:gd name="adj" fmla="val 14541"/>
            </a:avLst>
          </a:prstGeom>
          <a:solidFill>
            <a:srgbClr val="dca2a1"/>
          </a:solidFill>
          <a:ln>
            <a:solidFill>
              <a:srgbClr val="dca2a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店铺地理位置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3"/>
          <p:cNvSpPr/>
          <p:nvPr/>
        </p:nvSpPr>
        <p:spPr>
          <a:xfrm>
            <a:off x="123120" y="2526840"/>
            <a:ext cx="1345680" cy="1321920"/>
          </a:xfrm>
          <a:prstGeom prst="donut">
            <a:avLst>
              <a:gd name="adj" fmla="val 14541"/>
            </a:avLst>
          </a:prstGeom>
          <a:solidFill>
            <a:srgbClr val="cdddac"/>
          </a:solidFill>
          <a:ln>
            <a:solidFill>
              <a:srgbClr val="cddda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4f6228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用户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4"/>
          <p:cNvSpPr/>
          <p:nvPr/>
        </p:nvSpPr>
        <p:spPr>
          <a:xfrm>
            <a:off x="3148560" y="1981800"/>
            <a:ext cx="1345680" cy="1321920"/>
          </a:xfrm>
          <a:prstGeom prst="donut">
            <a:avLst>
              <a:gd name="adj" fmla="val 14541"/>
            </a:avLst>
          </a:prstGeom>
          <a:solidFill>
            <a:srgbClr val="a7c0de"/>
          </a:solidFill>
          <a:ln>
            <a:solidFill>
              <a:srgbClr val="a7c0d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店铺</a:t>
            </a:r>
            <a:r>
              <a:rPr b="0" lang="en-US" sz="1600" spc="-1" strike="noStrike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wifi-</a:t>
            </a:r>
            <a:r>
              <a:rPr b="0" lang="en-US" sz="1600" spc="-1" strike="noStrike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地理位置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CustomShape 5"/>
          <p:cNvSpPr/>
          <p:nvPr/>
        </p:nvSpPr>
        <p:spPr>
          <a:xfrm flipH="1" flipV="1">
            <a:off x="1468440" y="3188160"/>
            <a:ext cx="240840" cy="261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chemeClr val="accent4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8" name="Line 6"/>
          <p:cNvSpPr/>
          <p:nvPr/>
        </p:nvSpPr>
        <p:spPr>
          <a:xfrm flipV="1">
            <a:off x="3056040" y="3110400"/>
            <a:ext cx="289440" cy="339120"/>
          </a:xfrm>
          <a:prstGeom prst="line">
            <a:avLst/>
          </a:prstGeom>
          <a:ln w="57240">
            <a:solidFill>
              <a:schemeClr val="accent4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9" name="CustomShape 7"/>
          <p:cNvSpPr/>
          <p:nvPr/>
        </p:nvSpPr>
        <p:spPr>
          <a:xfrm>
            <a:off x="5618520" y="1699920"/>
            <a:ext cx="1345680" cy="1321920"/>
          </a:xfrm>
          <a:prstGeom prst="donut">
            <a:avLst>
              <a:gd name="adj" fmla="val 14541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558ed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店铺最强强度</a:t>
            </a:r>
            <a:r>
              <a:rPr b="0" lang="en-US" sz="1800" spc="-1" strike="noStrike">
                <a:solidFill>
                  <a:srgbClr val="558ed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wifi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8"/>
          <p:cNvSpPr/>
          <p:nvPr/>
        </p:nvSpPr>
        <p:spPr>
          <a:xfrm>
            <a:off x="4523040" y="3180960"/>
            <a:ext cx="1345680" cy="1321920"/>
          </a:xfrm>
          <a:prstGeom prst="donut">
            <a:avLst>
              <a:gd name="adj" fmla="val 1454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店铺连接</a:t>
            </a:r>
            <a:r>
              <a:rPr b="0" lang="en-US" sz="1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wifi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9"/>
          <p:cNvSpPr/>
          <p:nvPr/>
        </p:nvSpPr>
        <p:spPr>
          <a:xfrm>
            <a:off x="6820920" y="3372840"/>
            <a:ext cx="1345680" cy="1321920"/>
          </a:xfrm>
          <a:prstGeom prst="donut">
            <a:avLst>
              <a:gd name="adj" fmla="val 14541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随机森林（</a:t>
            </a:r>
            <a:r>
              <a:rPr b="0" lang="en-US" sz="16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jar</a:t>
            </a:r>
            <a:r>
              <a:rPr b="0" lang="en-US" sz="16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包）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Line 10"/>
          <p:cNvSpPr/>
          <p:nvPr/>
        </p:nvSpPr>
        <p:spPr>
          <a:xfrm>
            <a:off x="4296960" y="3110400"/>
            <a:ext cx="226080" cy="731520"/>
          </a:xfrm>
          <a:prstGeom prst="line">
            <a:avLst/>
          </a:prstGeom>
          <a:ln w="57240">
            <a:solidFill>
              <a:schemeClr val="accent4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Line 11"/>
          <p:cNvSpPr/>
          <p:nvPr/>
        </p:nvSpPr>
        <p:spPr>
          <a:xfrm flipV="1">
            <a:off x="5671800" y="2828520"/>
            <a:ext cx="143640" cy="546120"/>
          </a:xfrm>
          <a:prstGeom prst="line">
            <a:avLst/>
          </a:prstGeom>
          <a:ln w="57240">
            <a:solidFill>
              <a:schemeClr val="accent4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Line 12"/>
          <p:cNvSpPr/>
          <p:nvPr/>
        </p:nvSpPr>
        <p:spPr>
          <a:xfrm flipH="1" flipV="1">
            <a:off x="6767280" y="2828520"/>
            <a:ext cx="250560" cy="738000"/>
          </a:xfrm>
          <a:prstGeom prst="line">
            <a:avLst/>
          </a:prstGeom>
          <a:ln w="57240">
            <a:solidFill>
              <a:schemeClr val="accent4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CustomShape 13"/>
          <p:cNvSpPr/>
          <p:nvPr/>
        </p:nvSpPr>
        <p:spPr>
          <a:xfrm>
            <a:off x="7691400" y="1370160"/>
            <a:ext cx="1345680" cy="1321920"/>
          </a:xfrm>
          <a:prstGeom prst="donut">
            <a:avLst>
              <a:gd name="adj" fmla="val 1454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604a7b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经验规则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Line 14"/>
          <p:cNvSpPr/>
          <p:nvPr/>
        </p:nvSpPr>
        <p:spPr>
          <a:xfrm flipV="1">
            <a:off x="7969680" y="2692080"/>
            <a:ext cx="394560" cy="874440"/>
          </a:xfrm>
          <a:prstGeom prst="line">
            <a:avLst/>
          </a:prstGeom>
          <a:ln w="57240">
            <a:solidFill>
              <a:schemeClr val="accent4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69" dur="indefinite" restart="never" nodeType="tmRoot">
          <p:childTnLst>
            <p:seq>
              <p:cTn id="7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604800" y="676440"/>
            <a:ext cx="66344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候选特征——特征工程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3676320" y="1339920"/>
            <a:ext cx="1379520" cy="337320"/>
          </a:xfrm>
          <a:prstGeom prst="roundRect">
            <a:avLst>
              <a:gd name="adj" fmla="val 16667"/>
            </a:avLst>
          </a:prstGeom>
          <a:solidFill>
            <a:srgbClr val="dca2a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一维特征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3"/>
          <p:cNvSpPr/>
          <p:nvPr/>
        </p:nvSpPr>
        <p:spPr>
          <a:xfrm>
            <a:off x="499320" y="1137960"/>
            <a:ext cx="786600" cy="3576240"/>
          </a:xfrm>
          <a:prstGeom prst="roundRect">
            <a:avLst>
              <a:gd name="adj" fmla="val 16667"/>
            </a:avLst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类型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4"/>
          <p:cNvSpPr/>
          <p:nvPr/>
        </p:nvSpPr>
        <p:spPr>
          <a:xfrm>
            <a:off x="1489680" y="1610640"/>
            <a:ext cx="1983240" cy="628920"/>
          </a:xfrm>
          <a:prstGeom prst="roundRect">
            <a:avLst>
              <a:gd name="adj" fmla="val 16667"/>
            </a:avLst>
          </a:prstGeom>
          <a:solidFill>
            <a:srgbClr val="a7c0de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按不同维度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CustomShape 5"/>
          <p:cNvSpPr/>
          <p:nvPr/>
        </p:nvSpPr>
        <p:spPr>
          <a:xfrm>
            <a:off x="1489680" y="3625560"/>
            <a:ext cx="1983240" cy="628920"/>
          </a:xfrm>
          <a:prstGeom prst="roundRect">
            <a:avLst>
              <a:gd name="adj" fmla="val 16667"/>
            </a:avLst>
          </a:prstGeom>
          <a:solidFill>
            <a:srgbClr val="a7c0de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i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按不同方式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6"/>
          <p:cNvSpPr/>
          <p:nvPr/>
        </p:nvSpPr>
        <p:spPr>
          <a:xfrm>
            <a:off x="3676320" y="1782360"/>
            <a:ext cx="1379520" cy="329040"/>
          </a:xfrm>
          <a:prstGeom prst="roundRect">
            <a:avLst>
              <a:gd name="adj" fmla="val 16667"/>
            </a:avLst>
          </a:prstGeom>
          <a:solidFill>
            <a:srgbClr val="dca2a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二维特征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7"/>
          <p:cNvSpPr/>
          <p:nvPr/>
        </p:nvSpPr>
        <p:spPr>
          <a:xfrm>
            <a:off x="3676320" y="2213280"/>
            <a:ext cx="1379520" cy="314640"/>
          </a:xfrm>
          <a:prstGeom prst="roundRect">
            <a:avLst>
              <a:gd name="adj" fmla="val 16667"/>
            </a:avLst>
          </a:prstGeom>
          <a:solidFill>
            <a:srgbClr val="dca2a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……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CustomShape 8"/>
          <p:cNvSpPr/>
          <p:nvPr/>
        </p:nvSpPr>
        <p:spPr>
          <a:xfrm>
            <a:off x="3676320" y="3400560"/>
            <a:ext cx="1379520" cy="316440"/>
          </a:xfrm>
          <a:prstGeom prst="roundRect">
            <a:avLst>
              <a:gd name="adj" fmla="val 16667"/>
            </a:avLst>
          </a:prstGeom>
          <a:solidFill>
            <a:srgbClr val="dca2a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计数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/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比率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CustomShape 9"/>
          <p:cNvSpPr/>
          <p:nvPr/>
        </p:nvSpPr>
        <p:spPr>
          <a:xfrm>
            <a:off x="3676320" y="3781800"/>
            <a:ext cx="1379520" cy="316440"/>
          </a:xfrm>
          <a:prstGeom prst="roundRect">
            <a:avLst>
              <a:gd name="adj" fmla="val 16667"/>
            </a:avLst>
          </a:prstGeom>
          <a:solidFill>
            <a:srgbClr val="dca2a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归一化特征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CustomShape 10"/>
          <p:cNvSpPr/>
          <p:nvPr/>
        </p:nvSpPr>
        <p:spPr>
          <a:xfrm>
            <a:off x="3676320" y="4212360"/>
            <a:ext cx="1379520" cy="316440"/>
          </a:xfrm>
          <a:prstGeom prst="roundRect">
            <a:avLst>
              <a:gd name="adj" fmla="val 16667"/>
            </a:avLst>
          </a:prstGeom>
          <a:solidFill>
            <a:srgbClr val="dca2a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Rank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特征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11"/>
          <p:cNvSpPr/>
          <p:nvPr/>
        </p:nvSpPr>
        <p:spPr>
          <a:xfrm>
            <a:off x="5259600" y="1351440"/>
            <a:ext cx="3389040" cy="33732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如时间、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user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、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shop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、经纬度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CustomShape 12"/>
          <p:cNvSpPr/>
          <p:nvPr/>
        </p:nvSpPr>
        <p:spPr>
          <a:xfrm>
            <a:off x="5259600" y="1768680"/>
            <a:ext cx="3389040" cy="33732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如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shop-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经纬度特征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13"/>
          <p:cNvSpPr/>
          <p:nvPr/>
        </p:nvSpPr>
        <p:spPr>
          <a:xfrm>
            <a:off x="5259600" y="3390120"/>
            <a:ext cx="3389040" cy="33732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统计次数特征，次数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-&gt;ratio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14"/>
          <p:cNvSpPr/>
          <p:nvPr/>
        </p:nvSpPr>
        <p:spPr>
          <a:xfrm>
            <a:off x="5259600" y="3781800"/>
            <a:ext cx="3389040" cy="33732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如距离按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row_id/shop_id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归一化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15"/>
          <p:cNvSpPr/>
          <p:nvPr/>
        </p:nvSpPr>
        <p:spPr>
          <a:xfrm>
            <a:off x="5259600" y="4191120"/>
            <a:ext cx="3389040" cy="33732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如在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row_id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内按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wifi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距离排序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1" dur="indefinite" restart="never" nodeType="tmRoot">
          <p:childTnLst>
            <p:seq>
              <p:cTn id="7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1065240" y="1688040"/>
            <a:ext cx="1724760" cy="1724760"/>
          </a:xfrm>
          <a:prstGeom prst="ellipse">
            <a:avLst/>
          </a:prstGeom>
          <a:solidFill>
            <a:srgbClr val="2b579a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CustomShape 2"/>
          <p:cNvSpPr/>
          <p:nvPr/>
        </p:nvSpPr>
        <p:spPr>
          <a:xfrm>
            <a:off x="1303560" y="1926720"/>
            <a:ext cx="1247760" cy="124776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3"/>
          <p:cNvSpPr/>
          <p:nvPr/>
        </p:nvSpPr>
        <p:spPr>
          <a:xfrm>
            <a:off x="3984480" y="2001960"/>
            <a:ext cx="24829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算法模型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Line 4"/>
          <p:cNvSpPr/>
          <p:nvPr/>
        </p:nvSpPr>
        <p:spPr>
          <a:xfrm>
            <a:off x="2790000" y="2564640"/>
            <a:ext cx="4501440" cy="360"/>
          </a:xfrm>
          <a:prstGeom prst="line">
            <a:avLst/>
          </a:prstGeom>
          <a:ln w="15840">
            <a:solidFill>
              <a:srgbClr val="2b579a"/>
            </a:solidFill>
            <a:round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CustomShape 5"/>
          <p:cNvSpPr/>
          <p:nvPr/>
        </p:nvSpPr>
        <p:spPr>
          <a:xfrm>
            <a:off x="2115720" y="3888360"/>
            <a:ext cx="154080" cy="154080"/>
          </a:xfrm>
          <a:prstGeom prst="ellipse">
            <a:avLst/>
          </a:prstGeom>
          <a:solidFill>
            <a:srgbClr val="2b579a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6"/>
          <p:cNvSpPr/>
          <p:nvPr/>
        </p:nvSpPr>
        <p:spPr>
          <a:xfrm>
            <a:off x="1422720" y="3543480"/>
            <a:ext cx="216000" cy="216000"/>
          </a:xfrm>
          <a:prstGeom prst="ellipse">
            <a:avLst/>
          </a:prstGeom>
          <a:solidFill>
            <a:srgbClr val="2b579a"/>
          </a:solidFill>
          <a:ln>
            <a:noFill/>
          </a:ln>
          <a:effectLst>
            <a:outerShdw algn="tl" blurRad="76200" dir="2700000" dist="38100" rotWithShape="0">
              <a:srgbClr val="2b579a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CustomShape 7"/>
          <p:cNvSpPr/>
          <p:nvPr/>
        </p:nvSpPr>
        <p:spPr>
          <a:xfrm>
            <a:off x="1612080" y="4625640"/>
            <a:ext cx="154080" cy="1540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8"/>
          <p:cNvSpPr/>
          <p:nvPr/>
        </p:nvSpPr>
        <p:spPr>
          <a:xfrm>
            <a:off x="2270160" y="4352400"/>
            <a:ext cx="102600" cy="102600"/>
          </a:xfrm>
          <a:prstGeom prst="ellipse">
            <a:avLst/>
          </a:prstGeom>
          <a:ln>
            <a:noFill/>
          </a:ln>
          <a:effectLst>
            <a:outerShdw algn="tl" blurRad="76200" dir="2700000" dist="38100" rotWithShape="0">
              <a:srgbClr val="2b579a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CustomShape 9"/>
          <p:cNvSpPr/>
          <p:nvPr/>
        </p:nvSpPr>
        <p:spPr>
          <a:xfrm>
            <a:off x="1968480" y="3202200"/>
            <a:ext cx="102600" cy="10260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73" dur="indefinite" restart="never" nodeType="tmRoot">
          <p:childTnLst>
            <p:seq>
              <p:cTn id="7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1"/>
          <p:cNvSpPr/>
          <p:nvPr/>
        </p:nvSpPr>
        <p:spPr>
          <a:xfrm>
            <a:off x="604800" y="676440"/>
            <a:ext cx="66344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算法模型——单模型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32" name="Table 2"/>
          <p:cNvGraphicFramePr/>
          <p:nvPr/>
        </p:nvGraphicFramePr>
        <p:xfrm>
          <a:off x="2735640" y="1640160"/>
          <a:ext cx="3102840" cy="2257200"/>
        </p:xfrm>
        <a:graphic>
          <a:graphicData uri="http://schemas.openxmlformats.org/drawingml/2006/table">
            <a:tbl>
              <a:tblPr/>
              <a:tblGrid>
                <a:gridCol w="1480320"/>
                <a:gridCol w="1622520"/>
              </a:tblGrid>
              <a:tr h="388440">
                <a:tc>
                  <a:txBody>
                    <a:bodyPr lIns="105840" rIns="105840" tIns="52920" bIns="52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微软雅黑"/>
                          <a:ea typeface="微软雅黑"/>
                        </a:rPr>
                        <a:t>模型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05840" marR="10584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 lIns="105840" rIns="105840" tIns="52920" bIns="52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微软雅黑"/>
                          <a:ea typeface="微软雅黑"/>
                        </a:rPr>
                        <a:t>得分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05840" marR="10584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</a:tr>
              <a:tr h="370080"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mbria"/>
                          <a:ea typeface="宋体"/>
                        </a:rPr>
                        <a:t>xgboost1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0.8678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</a:tr>
              <a:tr h="374400"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mbria"/>
                          <a:ea typeface="宋体"/>
                        </a:rPr>
                        <a:t>gbdt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0.8646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</a:tr>
              <a:tr h="374400"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mbria"/>
                          <a:ea typeface="宋体"/>
                        </a:rPr>
                        <a:t>rf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0.8446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</a:tr>
              <a:tr h="374400"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mbria"/>
                          <a:ea typeface="宋体"/>
                        </a:rPr>
                        <a:t>lr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0.8172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</a:tr>
              <a:tr h="375480"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mbria"/>
                        </a:rPr>
                        <a:t>xgboost2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0.8667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33" name="CustomShape 3"/>
          <p:cNvSpPr/>
          <p:nvPr/>
        </p:nvSpPr>
        <p:spPr>
          <a:xfrm>
            <a:off x="5981400" y="2541960"/>
            <a:ext cx="226080" cy="118260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4" name="CustomShape 4"/>
          <p:cNvSpPr/>
          <p:nvPr/>
        </p:nvSpPr>
        <p:spPr>
          <a:xfrm>
            <a:off x="6266520" y="2961360"/>
            <a:ext cx="1845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相同数据集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5" dur="indefinite" restart="never" nodeType="tmRoot">
          <p:childTnLst>
            <p:seq>
              <p:cTn id="7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604800" y="676440"/>
            <a:ext cx="66344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算法模型——模型融合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CustomShape 2"/>
          <p:cNvSpPr/>
          <p:nvPr/>
        </p:nvSpPr>
        <p:spPr>
          <a:xfrm>
            <a:off x="6353640" y="2522160"/>
            <a:ext cx="1379520" cy="756000"/>
          </a:xfrm>
          <a:prstGeom prst="roundRect">
            <a:avLst>
              <a:gd name="adj" fmla="val 16667"/>
            </a:avLst>
          </a:prstGeom>
          <a:solidFill>
            <a:srgbClr val="dca2a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Final Score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0.8683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CustomShape 3"/>
          <p:cNvSpPr/>
          <p:nvPr/>
        </p:nvSpPr>
        <p:spPr>
          <a:xfrm>
            <a:off x="4570920" y="1564200"/>
            <a:ext cx="856080" cy="2692080"/>
          </a:xfrm>
          <a:prstGeom prst="roundRect">
            <a:avLst>
              <a:gd name="adj" fmla="val 16667"/>
            </a:avLst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加权融合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(7:3)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CustomShape 4"/>
          <p:cNvSpPr/>
          <p:nvPr/>
        </p:nvSpPr>
        <p:spPr>
          <a:xfrm>
            <a:off x="849240" y="3627000"/>
            <a:ext cx="3508200" cy="629280"/>
          </a:xfrm>
          <a:prstGeom prst="roundRect">
            <a:avLst>
              <a:gd name="adj" fmla="val 16667"/>
            </a:avLst>
          </a:prstGeom>
          <a:solidFill>
            <a:srgbClr val="a7c0d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9" name="CustomShape 5"/>
          <p:cNvSpPr/>
          <p:nvPr/>
        </p:nvSpPr>
        <p:spPr>
          <a:xfrm>
            <a:off x="681120" y="3784680"/>
            <a:ext cx="391896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Xgboost2(depth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小且候选少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, 0.8667)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CustomShape 6"/>
          <p:cNvSpPr/>
          <p:nvPr/>
        </p:nvSpPr>
        <p:spPr>
          <a:xfrm>
            <a:off x="5529960" y="2900160"/>
            <a:ext cx="6980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41" name="CustomShape 7"/>
          <p:cNvSpPr/>
          <p:nvPr/>
        </p:nvSpPr>
        <p:spPr>
          <a:xfrm>
            <a:off x="849240" y="1564200"/>
            <a:ext cx="3508200" cy="629280"/>
          </a:xfrm>
          <a:prstGeom prst="roundRect">
            <a:avLst>
              <a:gd name="adj" fmla="val 16667"/>
            </a:avLst>
          </a:prstGeom>
          <a:solidFill>
            <a:srgbClr val="a7c0d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2" name="CustomShape 8"/>
          <p:cNvSpPr/>
          <p:nvPr/>
        </p:nvSpPr>
        <p:spPr>
          <a:xfrm>
            <a:off x="681120" y="1721880"/>
            <a:ext cx="391896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Xgboost1(depth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大且候选多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, 0.8678)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7" dur="indefinite" restart="never" nodeType="tmRoot">
          <p:childTnLst>
            <p:seq>
              <p:cTn id="7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1065240" y="1688040"/>
            <a:ext cx="1724760" cy="1724760"/>
          </a:xfrm>
          <a:prstGeom prst="ellipse">
            <a:avLst/>
          </a:prstGeom>
          <a:solidFill>
            <a:srgbClr val="2b579a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2"/>
          <p:cNvSpPr/>
          <p:nvPr/>
        </p:nvSpPr>
        <p:spPr>
          <a:xfrm>
            <a:off x="1303560" y="1926720"/>
            <a:ext cx="1247760" cy="124776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07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3"/>
          <p:cNvSpPr/>
          <p:nvPr/>
        </p:nvSpPr>
        <p:spPr>
          <a:xfrm>
            <a:off x="3993120" y="2001960"/>
            <a:ext cx="180864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总结展望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Line 4"/>
          <p:cNvSpPr/>
          <p:nvPr/>
        </p:nvSpPr>
        <p:spPr>
          <a:xfrm>
            <a:off x="2790000" y="2564640"/>
            <a:ext cx="4501440" cy="360"/>
          </a:xfrm>
          <a:prstGeom prst="line">
            <a:avLst/>
          </a:prstGeom>
          <a:ln w="15840">
            <a:solidFill>
              <a:srgbClr val="2b579a"/>
            </a:solidFill>
            <a:round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5"/>
          <p:cNvSpPr/>
          <p:nvPr/>
        </p:nvSpPr>
        <p:spPr>
          <a:xfrm>
            <a:off x="2115720" y="3888360"/>
            <a:ext cx="154080" cy="154080"/>
          </a:xfrm>
          <a:prstGeom prst="ellipse">
            <a:avLst/>
          </a:prstGeom>
          <a:solidFill>
            <a:srgbClr val="2b579a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6"/>
          <p:cNvSpPr/>
          <p:nvPr/>
        </p:nvSpPr>
        <p:spPr>
          <a:xfrm>
            <a:off x="1422720" y="3543480"/>
            <a:ext cx="216000" cy="216000"/>
          </a:xfrm>
          <a:prstGeom prst="ellipse">
            <a:avLst/>
          </a:prstGeom>
          <a:solidFill>
            <a:srgbClr val="2b579a"/>
          </a:solidFill>
          <a:ln>
            <a:noFill/>
          </a:ln>
          <a:effectLst>
            <a:outerShdw algn="tl" blurRad="76200" dir="2700000" dist="38100" rotWithShape="0">
              <a:srgbClr val="2b579a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7"/>
          <p:cNvSpPr/>
          <p:nvPr/>
        </p:nvSpPr>
        <p:spPr>
          <a:xfrm>
            <a:off x="1612080" y="4625640"/>
            <a:ext cx="154080" cy="1540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8"/>
          <p:cNvSpPr/>
          <p:nvPr/>
        </p:nvSpPr>
        <p:spPr>
          <a:xfrm>
            <a:off x="2270160" y="4352400"/>
            <a:ext cx="102600" cy="102600"/>
          </a:xfrm>
          <a:prstGeom prst="ellipse">
            <a:avLst/>
          </a:prstGeom>
          <a:ln>
            <a:noFill/>
          </a:ln>
          <a:effectLst>
            <a:outerShdw algn="tl" blurRad="76200" dir="2700000" dist="38100" rotWithShape="0">
              <a:srgbClr val="2b579a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CustomShape 9"/>
          <p:cNvSpPr/>
          <p:nvPr/>
        </p:nvSpPr>
        <p:spPr>
          <a:xfrm>
            <a:off x="1968480" y="3202200"/>
            <a:ext cx="102600" cy="10260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79" dur="indefinite" restart="never" nodeType="tmRoot">
          <p:childTnLst>
            <p:seq>
              <p:cTn id="8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图片 4" descr=""/>
          <p:cNvPicPr/>
          <p:nvPr/>
        </p:nvPicPr>
        <p:blipFill>
          <a:blip r:embed="rId1"/>
          <a:stretch/>
        </p:blipFill>
        <p:spPr>
          <a:xfrm>
            <a:off x="609480" y="1873080"/>
            <a:ext cx="891720" cy="891720"/>
          </a:xfrm>
          <a:prstGeom prst="rect">
            <a:avLst/>
          </a:prstGeom>
          <a:ln>
            <a:noFill/>
          </a:ln>
        </p:spPr>
      </p:pic>
      <p:sp>
        <p:nvSpPr>
          <p:cNvPr id="82" name="CustomShape 1"/>
          <p:cNvSpPr/>
          <p:nvPr/>
        </p:nvSpPr>
        <p:spPr>
          <a:xfrm>
            <a:off x="509400" y="2921040"/>
            <a:ext cx="1092600" cy="77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5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目  录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CONTENTS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2531520" y="968400"/>
            <a:ext cx="633600" cy="63360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 Emoji"/>
                <a:ea typeface="Segoe UI Emoji"/>
              </a:rPr>
              <a:t>01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3499560" y="1091880"/>
            <a:ext cx="119916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微软雅黑"/>
              </a:rPr>
              <a:t>团队介绍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4"/>
          <p:cNvSpPr/>
          <p:nvPr/>
        </p:nvSpPr>
        <p:spPr>
          <a:xfrm>
            <a:off x="2531520" y="2042280"/>
            <a:ext cx="633600" cy="63360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 Emoji"/>
                <a:ea typeface="Segoe UI Emoji"/>
              </a:rPr>
              <a:t>02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5"/>
          <p:cNvSpPr/>
          <p:nvPr/>
        </p:nvSpPr>
        <p:spPr>
          <a:xfrm>
            <a:off x="3499560" y="2143440"/>
            <a:ext cx="119916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微软雅黑"/>
              </a:rPr>
              <a:t>参赛历程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6"/>
          <p:cNvSpPr/>
          <p:nvPr/>
        </p:nvSpPr>
        <p:spPr>
          <a:xfrm>
            <a:off x="2531520" y="3111480"/>
            <a:ext cx="633600" cy="63360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 Emoji"/>
                <a:ea typeface="Segoe UI Emoji"/>
              </a:rPr>
              <a:t>03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7"/>
          <p:cNvSpPr/>
          <p:nvPr/>
        </p:nvSpPr>
        <p:spPr>
          <a:xfrm>
            <a:off x="3499560" y="3225960"/>
            <a:ext cx="119916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微软雅黑"/>
              </a:rPr>
              <a:t>比赛思路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8"/>
          <p:cNvSpPr/>
          <p:nvPr/>
        </p:nvSpPr>
        <p:spPr>
          <a:xfrm>
            <a:off x="5602680" y="659160"/>
            <a:ext cx="633600" cy="63360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 Emoji"/>
                <a:ea typeface="Segoe UI Emoji"/>
              </a:rPr>
              <a:t>04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9"/>
          <p:cNvSpPr/>
          <p:nvPr/>
        </p:nvSpPr>
        <p:spPr>
          <a:xfrm>
            <a:off x="6570720" y="780120"/>
            <a:ext cx="119916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微软雅黑"/>
              </a:rPr>
              <a:t>数据处理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10"/>
          <p:cNvSpPr/>
          <p:nvPr/>
        </p:nvSpPr>
        <p:spPr>
          <a:xfrm>
            <a:off x="5602680" y="2783520"/>
            <a:ext cx="633600" cy="63360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 Emoji"/>
                <a:ea typeface="Segoe UI Emoji"/>
              </a:rPr>
              <a:t>06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11"/>
          <p:cNvSpPr/>
          <p:nvPr/>
        </p:nvSpPr>
        <p:spPr>
          <a:xfrm>
            <a:off x="6570720" y="2873160"/>
            <a:ext cx="119916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微软雅黑"/>
              </a:rPr>
              <a:t>算法模型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12"/>
          <p:cNvSpPr/>
          <p:nvPr/>
        </p:nvSpPr>
        <p:spPr>
          <a:xfrm>
            <a:off x="5602680" y="3799440"/>
            <a:ext cx="633600" cy="63360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 Emoji"/>
                <a:ea typeface="Segoe UI Emoji"/>
              </a:rPr>
              <a:t>07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13"/>
          <p:cNvSpPr/>
          <p:nvPr/>
        </p:nvSpPr>
        <p:spPr>
          <a:xfrm>
            <a:off x="6570720" y="3902400"/>
            <a:ext cx="119916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微软雅黑"/>
              </a:rPr>
              <a:t>总结展望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14"/>
          <p:cNvSpPr/>
          <p:nvPr/>
        </p:nvSpPr>
        <p:spPr>
          <a:xfrm>
            <a:off x="5604120" y="1711080"/>
            <a:ext cx="633600" cy="63360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 Emoji"/>
                <a:ea typeface="Segoe UI Emoji"/>
              </a:rPr>
              <a:t>05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15"/>
          <p:cNvSpPr/>
          <p:nvPr/>
        </p:nvSpPr>
        <p:spPr>
          <a:xfrm>
            <a:off x="6572160" y="1800720"/>
            <a:ext cx="119916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微软雅黑"/>
              </a:rPr>
              <a:t>候选特征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1841040" y="1222560"/>
            <a:ext cx="6619680" cy="13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b="1" lang="en-US" sz="14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最像素EX2"/>
                <a:ea typeface="最像素EX2"/>
              </a:rPr>
              <a:t>优点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2b579a"/>
              </a:buClr>
              <a:buFont typeface="Arial"/>
              <a:buAutoNum type="arabicPeriod"/>
            </a:pPr>
            <a:r>
              <a:rPr b="1" lang="en-US" sz="14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最像素EX2"/>
                <a:ea typeface="最像素EX2"/>
              </a:rPr>
              <a:t>没有复杂的模型融合，从特征提取到模型训练的过程清晰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2b579a"/>
              </a:buClr>
              <a:buFont typeface="Arial"/>
              <a:buAutoNum type="arabicPeriod"/>
            </a:pPr>
            <a:r>
              <a:rPr b="1" lang="en-US" sz="14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最像素EX2"/>
                <a:ea typeface="最像素EX2"/>
              </a:rPr>
              <a:t>使用</a:t>
            </a:r>
            <a:r>
              <a:rPr b="1" lang="en-US" sz="14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最像素EX2"/>
                <a:ea typeface="最像素EX2"/>
              </a:rPr>
              <a:t>rf</a:t>
            </a:r>
            <a:r>
              <a:rPr b="1" lang="en-US" sz="14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最像素EX2"/>
                <a:ea typeface="最像素EX2"/>
              </a:rPr>
              <a:t>的</a:t>
            </a:r>
            <a:r>
              <a:rPr b="1" lang="en-US" sz="14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最像素EX2"/>
                <a:ea typeface="最像素EX2"/>
              </a:rPr>
              <a:t>jar</a:t>
            </a:r>
            <a:r>
              <a:rPr b="1" lang="en-US" sz="14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最像素EX2"/>
                <a:ea typeface="最像素EX2"/>
              </a:rPr>
              <a:t>包解决了平台上</a:t>
            </a:r>
            <a:r>
              <a:rPr b="1" lang="en-US" sz="14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最像素EX2"/>
                <a:ea typeface="最像素EX2"/>
              </a:rPr>
              <a:t>mall</a:t>
            </a:r>
            <a:r>
              <a:rPr b="1" lang="en-US" sz="14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最像素EX2"/>
                <a:ea typeface="最像素EX2"/>
              </a:rPr>
              <a:t>多分类的问题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CustomShape 2"/>
          <p:cNvSpPr/>
          <p:nvPr/>
        </p:nvSpPr>
        <p:spPr>
          <a:xfrm>
            <a:off x="-1158480" y="1070280"/>
            <a:ext cx="4908960" cy="31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4" name="CustomShape 3"/>
          <p:cNvSpPr/>
          <p:nvPr/>
        </p:nvSpPr>
        <p:spPr>
          <a:xfrm>
            <a:off x="1841040" y="2660040"/>
            <a:ext cx="5557680" cy="176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50000"/>
              </a:lnSpc>
            </a:pPr>
            <a:r>
              <a:rPr b="1" lang="en-US" sz="14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最像素EX2"/>
                <a:ea typeface="最像素EX2"/>
              </a:rPr>
              <a:t>缺点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2b579a"/>
              </a:buClr>
              <a:buFont typeface="Arial"/>
              <a:buAutoNum type="arabicPeriod"/>
            </a:pPr>
            <a:r>
              <a:rPr b="1" lang="en-US" sz="14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最像素EX2"/>
                <a:ea typeface="最像素EX2"/>
              </a:rPr>
              <a:t>没有精细考虑由于用户手机权限导致的信息（经纬度、</a:t>
            </a:r>
            <a:r>
              <a:rPr b="1" lang="en-US" sz="14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最像素EX2"/>
                <a:ea typeface="最像素EX2"/>
              </a:rPr>
              <a:t>wifi</a:t>
            </a:r>
            <a:r>
              <a:rPr b="1" lang="en-US" sz="14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最像素EX2"/>
                <a:ea typeface="最像素EX2"/>
              </a:rPr>
              <a:t>）不准确的情况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50000"/>
              </a:lnSpc>
              <a:buClr>
                <a:srgbClr val="2b579a"/>
              </a:buClr>
              <a:buFont typeface="Arial"/>
              <a:buAutoNum type="arabicPeriod"/>
            </a:pPr>
            <a:r>
              <a:rPr b="1" lang="en-US" sz="14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最像素EX2"/>
                <a:ea typeface="最像素EX2"/>
              </a:rPr>
              <a:t>复赛没有做特征选择，导致部分特征冗余而影响结果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604800" y="676440"/>
            <a:ext cx="66344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总结思考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81" dur="indefinite" restart="never" nodeType="tmRoot">
          <p:childTnLst>
            <p:seq>
              <p:cTn id="82" dur="indefinite" nodeType="mainSeq">
                <p:childTnLst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4541040" y="1555560"/>
            <a:ext cx="2514600" cy="251460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7" name="CustomShape 2"/>
          <p:cNvSpPr/>
          <p:nvPr/>
        </p:nvSpPr>
        <p:spPr>
          <a:xfrm rot="5400000">
            <a:off x="1935720" y="1464840"/>
            <a:ext cx="2514600" cy="2695320"/>
          </a:xfrm>
          <a:custGeom>
            <a:avLst/>
            <a:gdLst/>
            <a:ahLst/>
            <a:rect l="l" t="t" r="r" b="b"/>
            <a:pathLst>
              <a:path w="3356148" h="3597308">
                <a:moveTo>
                  <a:pt x="0" y="1919234"/>
                </a:moveTo>
                <a:cubicBezTo>
                  <a:pt x="0" y="1050383"/>
                  <a:pt x="660321" y="335758"/>
                  <a:pt x="1506501" y="249824"/>
                </a:cubicBezTo>
                <a:lnTo>
                  <a:pt x="1525114" y="248884"/>
                </a:lnTo>
                <a:lnTo>
                  <a:pt x="1678074" y="0"/>
                </a:lnTo>
                <a:lnTo>
                  <a:pt x="1831034" y="248884"/>
                </a:lnTo>
                <a:lnTo>
                  <a:pt x="1849647" y="249824"/>
                </a:lnTo>
                <a:cubicBezTo>
                  <a:pt x="2695827" y="335758"/>
                  <a:pt x="3356148" y="1050383"/>
                  <a:pt x="3356148" y="1919234"/>
                </a:cubicBezTo>
                <a:cubicBezTo>
                  <a:pt x="3356148" y="2846009"/>
                  <a:pt x="2604849" y="3597308"/>
                  <a:pt x="1678074" y="3597308"/>
                </a:cubicBezTo>
                <a:cubicBezTo>
                  <a:pt x="751299" y="3597308"/>
                  <a:pt x="0" y="2846009"/>
                  <a:pt x="0" y="1919234"/>
                </a:cubicBezTo>
                <a:close/>
              </a:path>
            </a:pathLst>
          </a:cu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8" name="CustomShape 3"/>
          <p:cNvSpPr/>
          <p:nvPr/>
        </p:nvSpPr>
        <p:spPr>
          <a:xfrm>
            <a:off x="2072160" y="2059920"/>
            <a:ext cx="2105280" cy="1466640"/>
          </a:xfrm>
          <a:prstGeom prst="rect">
            <a:avLst/>
          </a:prstGeom>
          <a:noFill/>
          <a:ln>
            <a:noFill/>
          </a:ln>
        </p:spPr>
        <p:style>
          <a:lnRef idx="2"/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59" name="CustomShape 4"/>
          <p:cNvSpPr/>
          <p:nvPr/>
        </p:nvSpPr>
        <p:spPr>
          <a:xfrm>
            <a:off x="2072160" y="2126520"/>
            <a:ext cx="2105280" cy="140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/>
          <a:p>
            <a:pPr algn="ctr">
              <a:lnSpc>
                <a:spcPct val="150000"/>
              </a:lnSpc>
            </a:pPr>
            <a:r>
              <a:rPr b="1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用户潜在购买意向分析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用户的购买意向由用户可能会到的店铺决定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CustomShape 5"/>
          <p:cNvSpPr/>
          <p:nvPr/>
        </p:nvSpPr>
        <p:spPr>
          <a:xfrm>
            <a:off x="3918240" y="2037600"/>
            <a:ext cx="1477440" cy="1483920"/>
          </a:xfrm>
          <a:prstGeom prst="rect">
            <a:avLst/>
          </a:prstGeom>
          <a:noFill/>
          <a:ln>
            <a:noFill/>
          </a:ln>
        </p:spPr>
        <p:style>
          <a:lnRef idx="2"/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61" name="CustomShape 6"/>
          <p:cNvSpPr/>
          <p:nvPr/>
        </p:nvSpPr>
        <p:spPr>
          <a:xfrm>
            <a:off x="6438240" y="2046240"/>
            <a:ext cx="1477440" cy="1466640"/>
          </a:xfrm>
          <a:prstGeom prst="rect">
            <a:avLst/>
          </a:prstGeom>
          <a:noFill/>
          <a:ln>
            <a:noFill/>
          </a:ln>
        </p:spPr>
        <p:style>
          <a:lnRef idx="2"/>
          <a:fillRef idx="0"/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62" name="CustomShape 7"/>
          <p:cNvSpPr/>
          <p:nvPr/>
        </p:nvSpPr>
        <p:spPr>
          <a:xfrm>
            <a:off x="3985920" y="421200"/>
            <a:ext cx="119916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潜力价值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Line 8"/>
          <p:cNvSpPr/>
          <p:nvPr/>
        </p:nvSpPr>
        <p:spPr>
          <a:xfrm>
            <a:off x="3760560" y="917280"/>
            <a:ext cx="1650240" cy="360"/>
          </a:xfrm>
          <a:prstGeom prst="line">
            <a:avLst/>
          </a:prstGeom>
          <a:ln w="31680">
            <a:solidFill>
              <a:srgbClr val="2b579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4" name="CustomShape 9"/>
          <p:cNvSpPr/>
          <p:nvPr/>
        </p:nvSpPr>
        <p:spPr>
          <a:xfrm>
            <a:off x="4800240" y="2135520"/>
            <a:ext cx="1935720" cy="140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440" bIns="0"/>
          <a:p>
            <a:pPr algn="ctr">
              <a:lnSpc>
                <a:spcPct val="150000"/>
              </a:lnSpc>
            </a:pPr>
            <a:r>
              <a:rPr b="1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精确投放广告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en-US" sz="1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根据用户潜在购买意向提前投放广告给用户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1" dur="indefinite" restart="never" nodeType="tmRoot">
          <p:childTnLst>
            <p:seq>
              <p:cTn id="92" dur="indefinite" nodeType="mainSeq">
                <p:childTnLst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819360" y="1736640"/>
            <a:ext cx="609552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感谢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DF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与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CCF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举办这次比赛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感谢蚂蚁金服与阿里天池提供数据与平台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感谢一同在前线对战的小伙伴们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03" dur="indefinite" restart="never" nodeType="tmRoot">
          <p:childTnLst>
            <p:seq>
              <p:cTn id="10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1523880" y="1602360"/>
            <a:ext cx="6095520" cy="155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50000"/>
              </a:lnSpc>
            </a:pPr>
            <a:r>
              <a:rPr b="0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Thanks!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Q&amp;A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05" dur="indefinite" restart="never" nodeType="tmRoot">
          <p:childTnLst>
            <p:seq>
              <p:cTn id="10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065240" y="1688040"/>
            <a:ext cx="1724760" cy="1724760"/>
          </a:xfrm>
          <a:prstGeom prst="ellipse">
            <a:avLst/>
          </a:prstGeom>
          <a:solidFill>
            <a:srgbClr val="2b579a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2"/>
          <p:cNvSpPr/>
          <p:nvPr/>
        </p:nvSpPr>
        <p:spPr>
          <a:xfrm>
            <a:off x="1303560" y="1926720"/>
            <a:ext cx="1247760" cy="124776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01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3993120" y="2001960"/>
            <a:ext cx="180864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团队介绍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Line 4"/>
          <p:cNvSpPr/>
          <p:nvPr/>
        </p:nvSpPr>
        <p:spPr>
          <a:xfrm>
            <a:off x="2790000" y="2564640"/>
            <a:ext cx="4501440" cy="360"/>
          </a:xfrm>
          <a:prstGeom prst="line">
            <a:avLst/>
          </a:prstGeom>
          <a:ln w="15840">
            <a:solidFill>
              <a:srgbClr val="2b579a"/>
            </a:solidFill>
            <a:round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5"/>
          <p:cNvSpPr/>
          <p:nvPr/>
        </p:nvSpPr>
        <p:spPr>
          <a:xfrm>
            <a:off x="2115720" y="3888360"/>
            <a:ext cx="154080" cy="154080"/>
          </a:xfrm>
          <a:prstGeom prst="ellipse">
            <a:avLst/>
          </a:prstGeom>
          <a:solidFill>
            <a:srgbClr val="2b579a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CustomShape 6"/>
          <p:cNvSpPr/>
          <p:nvPr/>
        </p:nvSpPr>
        <p:spPr>
          <a:xfrm>
            <a:off x="1422720" y="3543480"/>
            <a:ext cx="216000" cy="216000"/>
          </a:xfrm>
          <a:prstGeom prst="ellipse">
            <a:avLst/>
          </a:prstGeom>
          <a:solidFill>
            <a:srgbClr val="2b579a"/>
          </a:solidFill>
          <a:ln>
            <a:noFill/>
          </a:ln>
          <a:effectLst>
            <a:outerShdw algn="tl" blurRad="76200" dir="2700000" dist="38100" rotWithShape="0">
              <a:srgbClr val="2b579a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7"/>
          <p:cNvSpPr/>
          <p:nvPr/>
        </p:nvSpPr>
        <p:spPr>
          <a:xfrm>
            <a:off x="1612080" y="4625640"/>
            <a:ext cx="154080" cy="1540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CustomShape 8"/>
          <p:cNvSpPr/>
          <p:nvPr/>
        </p:nvSpPr>
        <p:spPr>
          <a:xfrm>
            <a:off x="2270160" y="4352400"/>
            <a:ext cx="102600" cy="102600"/>
          </a:xfrm>
          <a:prstGeom prst="ellipse">
            <a:avLst/>
          </a:prstGeom>
          <a:ln>
            <a:noFill/>
          </a:ln>
          <a:effectLst>
            <a:outerShdw algn="tl" blurRad="76200" dir="2700000" dist="38100" rotWithShape="0">
              <a:srgbClr val="2b579a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9"/>
          <p:cNvSpPr/>
          <p:nvPr/>
        </p:nvSpPr>
        <p:spPr>
          <a:xfrm>
            <a:off x="1968480" y="3202200"/>
            <a:ext cx="102600" cy="10260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1065240" y="1688040"/>
            <a:ext cx="1724760" cy="1724760"/>
          </a:xfrm>
          <a:prstGeom prst="ellipse">
            <a:avLst/>
          </a:prstGeom>
          <a:solidFill>
            <a:srgbClr val="2b579a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2"/>
          <p:cNvSpPr/>
          <p:nvPr/>
        </p:nvSpPr>
        <p:spPr>
          <a:xfrm>
            <a:off x="1303560" y="1926720"/>
            <a:ext cx="1247760" cy="124776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02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3993120" y="2001960"/>
            <a:ext cx="180864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参赛历程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Line 4"/>
          <p:cNvSpPr/>
          <p:nvPr/>
        </p:nvSpPr>
        <p:spPr>
          <a:xfrm>
            <a:off x="2790000" y="2564640"/>
            <a:ext cx="4501440" cy="360"/>
          </a:xfrm>
          <a:prstGeom prst="line">
            <a:avLst/>
          </a:prstGeom>
          <a:ln w="15840">
            <a:solidFill>
              <a:srgbClr val="2b579a"/>
            </a:solidFill>
            <a:round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5"/>
          <p:cNvSpPr/>
          <p:nvPr/>
        </p:nvSpPr>
        <p:spPr>
          <a:xfrm>
            <a:off x="2115720" y="3888360"/>
            <a:ext cx="154080" cy="154080"/>
          </a:xfrm>
          <a:prstGeom prst="ellipse">
            <a:avLst/>
          </a:prstGeom>
          <a:solidFill>
            <a:srgbClr val="2b579a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"/>
          <p:cNvSpPr/>
          <p:nvPr/>
        </p:nvSpPr>
        <p:spPr>
          <a:xfrm>
            <a:off x="1422720" y="3543480"/>
            <a:ext cx="216000" cy="216000"/>
          </a:xfrm>
          <a:prstGeom prst="ellipse">
            <a:avLst/>
          </a:prstGeom>
          <a:solidFill>
            <a:srgbClr val="2b579a"/>
          </a:solidFill>
          <a:ln>
            <a:noFill/>
          </a:ln>
          <a:effectLst>
            <a:outerShdw algn="tl" blurRad="76200" dir="2700000" dist="38100" rotWithShape="0">
              <a:srgbClr val="2b579a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7"/>
          <p:cNvSpPr/>
          <p:nvPr/>
        </p:nvSpPr>
        <p:spPr>
          <a:xfrm>
            <a:off x="1612080" y="4625640"/>
            <a:ext cx="154080" cy="1540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8"/>
          <p:cNvSpPr/>
          <p:nvPr/>
        </p:nvSpPr>
        <p:spPr>
          <a:xfrm>
            <a:off x="2270160" y="4352400"/>
            <a:ext cx="102600" cy="102600"/>
          </a:xfrm>
          <a:prstGeom prst="ellipse">
            <a:avLst/>
          </a:prstGeom>
          <a:ln>
            <a:noFill/>
          </a:ln>
          <a:effectLst>
            <a:outerShdw algn="tl" blurRad="76200" dir="2700000" dist="38100" rotWithShape="0">
              <a:srgbClr val="2b579a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CustomShape 9"/>
          <p:cNvSpPr/>
          <p:nvPr/>
        </p:nvSpPr>
        <p:spPr>
          <a:xfrm>
            <a:off x="1968480" y="3202200"/>
            <a:ext cx="102600" cy="10260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532800" y="1026000"/>
            <a:ext cx="43088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时间线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532800" y="1860120"/>
            <a:ext cx="6656040" cy="82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200000"/>
              </a:lnSpc>
              <a:buClr>
                <a:srgbClr val="40404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初赛：</a:t>
            </a:r>
            <a:r>
              <a:rPr b="0" lang="en-US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RANK 29 → RANK 1 → RANK 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200000"/>
              </a:lnSpc>
              <a:buClr>
                <a:srgbClr val="40404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复赛：</a:t>
            </a:r>
            <a:r>
              <a:rPr b="0" lang="en-US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RANK 25 → RANK 3 → RANK 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772560" y="1658160"/>
            <a:ext cx="272520" cy="122760"/>
          </a:xfrm>
          <a:prstGeom prst="star4">
            <a:avLst>
              <a:gd name="adj" fmla="val 12500"/>
            </a:avLst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CustomShape 4"/>
          <p:cNvSpPr/>
          <p:nvPr/>
        </p:nvSpPr>
        <p:spPr>
          <a:xfrm>
            <a:off x="1211040" y="1657440"/>
            <a:ext cx="272520" cy="122760"/>
          </a:xfrm>
          <a:prstGeom prst="star4">
            <a:avLst>
              <a:gd name="adj" fmla="val 12500"/>
            </a:avLst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5"/>
          <p:cNvSpPr/>
          <p:nvPr/>
        </p:nvSpPr>
        <p:spPr>
          <a:xfrm>
            <a:off x="1626840" y="1658160"/>
            <a:ext cx="272520" cy="122760"/>
          </a:xfrm>
          <a:prstGeom prst="star4">
            <a:avLst>
              <a:gd name="adj" fmla="val 12500"/>
            </a:avLst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1065240" y="1688040"/>
            <a:ext cx="1724760" cy="1724760"/>
          </a:xfrm>
          <a:prstGeom prst="ellipse">
            <a:avLst/>
          </a:prstGeom>
          <a:solidFill>
            <a:srgbClr val="2b579a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2"/>
          <p:cNvSpPr/>
          <p:nvPr/>
        </p:nvSpPr>
        <p:spPr>
          <a:xfrm>
            <a:off x="1303560" y="1926720"/>
            <a:ext cx="1247760" cy="124776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egoe UI"/>
              </a:rPr>
              <a:t>03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3993120" y="2001960"/>
            <a:ext cx="180864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2b579a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比赛思路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Line 4"/>
          <p:cNvSpPr/>
          <p:nvPr/>
        </p:nvSpPr>
        <p:spPr>
          <a:xfrm>
            <a:off x="2790000" y="2564640"/>
            <a:ext cx="4501440" cy="360"/>
          </a:xfrm>
          <a:prstGeom prst="line">
            <a:avLst/>
          </a:prstGeom>
          <a:ln w="15840">
            <a:solidFill>
              <a:srgbClr val="2b579a"/>
            </a:solidFill>
            <a:round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5"/>
          <p:cNvSpPr/>
          <p:nvPr/>
        </p:nvSpPr>
        <p:spPr>
          <a:xfrm>
            <a:off x="2115720" y="3888360"/>
            <a:ext cx="154080" cy="154080"/>
          </a:xfrm>
          <a:prstGeom prst="ellipse">
            <a:avLst/>
          </a:prstGeom>
          <a:solidFill>
            <a:srgbClr val="2b579a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6"/>
          <p:cNvSpPr/>
          <p:nvPr/>
        </p:nvSpPr>
        <p:spPr>
          <a:xfrm>
            <a:off x="1422720" y="3543480"/>
            <a:ext cx="216000" cy="216000"/>
          </a:xfrm>
          <a:prstGeom prst="ellipse">
            <a:avLst/>
          </a:prstGeom>
          <a:solidFill>
            <a:srgbClr val="2b579a"/>
          </a:solidFill>
          <a:ln>
            <a:noFill/>
          </a:ln>
          <a:effectLst>
            <a:outerShdw algn="tl" blurRad="76200" dir="2700000" dist="38100" rotWithShape="0">
              <a:srgbClr val="2b579a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7"/>
          <p:cNvSpPr/>
          <p:nvPr/>
        </p:nvSpPr>
        <p:spPr>
          <a:xfrm>
            <a:off x="1612080" y="4625640"/>
            <a:ext cx="154080" cy="1540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8"/>
          <p:cNvSpPr/>
          <p:nvPr/>
        </p:nvSpPr>
        <p:spPr>
          <a:xfrm>
            <a:off x="2270160" y="4352400"/>
            <a:ext cx="102600" cy="102600"/>
          </a:xfrm>
          <a:prstGeom prst="ellipse">
            <a:avLst/>
          </a:prstGeom>
          <a:ln>
            <a:noFill/>
          </a:ln>
          <a:effectLst>
            <a:outerShdw algn="tl" blurRad="76200" dir="2700000" dist="38100" rotWithShape="0">
              <a:srgbClr val="2b579a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9"/>
          <p:cNvSpPr/>
          <p:nvPr/>
        </p:nvSpPr>
        <p:spPr>
          <a:xfrm>
            <a:off x="1968480" y="3202200"/>
            <a:ext cx="102600" cy="102600"/>
          </a:xfrm>
          <a:prstGeom prst="ellipse">
            <a:avLst/>
          </a:prstGeom>
          <a:solidFill>
            <a:srgbClr val="2b5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795320" y="1853640"/>
            <a:ext cx="70376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已知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2017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年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月份与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月份的商场、店铺、用户、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WIFI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等多个维度的信息，预测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月份的每条记录发生交易时所处的店铺。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604800" y="1955880"/>
            <a:ext cx="189972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赛题目标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604800" y="2895840"/>
            <a:ext cx="189972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评价指标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4"/>
          <p:cNvSpPr/>
          <p:nvPr/>
        </p:nvSpPr>
        <p:spPr>
          <a:xfrm>
            <a:off x="604800" y="676440"/>
            <a:ext cx="38829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比赛思路——任务分析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5"/>
          <p:cNvSpPr/>
          <p:nvPr/>
        </p:nvSpPr>
        <p:spPr>
          <a:xfrm>
            <a:off x="1803600" y="2929320"/>
            <a:ext cx="7037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准确率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预测正确样本总数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总样本数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" name="Table 1"/>
          <p:cNvGraphicFramePr/>
          <p:nvPr/>
        </p:nvGraphicFramePr>
        <p:xfrm>
          <a:off x="403560" y="1791360"/>
          <a:ext cx="3102840" cy="2631600"/>
        </p:xfrm>
        <a:graphic>
          <a:graphicData uri="http://schemas.openxmlformats.org/drawingml/2006/table">
            <a:tbl>
              <a:tblPr/>
              <a:tblGrid>
                <a:gridCol w="1480320"/>
                <a:gridCol w="1622520"/>
              </a:tblGrid>
              <a:tr h="407880">
                <a:tc>
                  <a:txBody>
                    <a:bodyPr lIns="105840" rIns="105840" tIns="52920" bIns="52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微软雅黑"/>
                          <a:ea typeface="微软雅黑"/>
                        </a:rPr>
                        <a:t>字段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05840" marR="10584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 lIns="105840" rIns="105840" tIns="52920" bIns="52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微软雅黑"/>
                          <a:ea typeface="微软雅黑"/>
                        </a:rPr>
                        <a:t>类型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05840" marR="10584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</a:tr>
              <a:tr h="367200"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shop_id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String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</a:tr>
              <a:tr h="371520"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category_id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String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</a:tr>
              <a:tr h="371520"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longitude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Double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</a:tr>
              <a:tr h="371520"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latitude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Double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</a:tr>
              <a:tr h="371520"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price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Big Int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</a:tr>
              <a:tr h="370440"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mall_id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String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5" name="CustomShape 2"/>
          <p:cNvSpPr/>
          <p:nvPr/>
        </p:nvSpPr>
        <p:spPr>
          <a:xfrm>
            <a:off x="1158120" y="1331640"/>
            <a:ext cx="18997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商店信息表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604800" y="676440"/>
            <a:ext cx="38829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比赛思路——数据表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4"/>
          <p:cNvSpPr/>
          <p:nvPr/>
        </p:nvSpPr>
        <p:spPr>
          <a:xfrm>
            <a:off x="5345640" y="1331640"/>
            <a:ext cx="18997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用户购买记录表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8" name="Table 5"/>
          <p:cNvGraphicFramePr/>
          <p:nvPr/>
        </p:nvGraphicFramePr>
        <p:xfrm>
          <a:off x="4744440" y="1791360"/>
          <a:ext cx="3102840" cy="2631600"/>
        </p:xfrm>
        <a:graphic>
          <a:graphicData uri="http://schemas.openxmlformats.org/drawingml/2006/table">
            <a:tbl>
              <a:tblPr/>
              <a:tblGrid>
                <a:gridCol w="1480320"/>
                <a:gridCol w="1622520"/>
              </a:tblGrid>
              <a:tr h="388440">
                <a:tc>
                  <a:txBody>
                    <a:bodyPr lIns="105840" rIns="105840" tIns="52920" bIns="52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微软雅黑"/>
                          <a:ea typeface="微软雅黑"/>
                        </a:rPr>
                        <a:t>字段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05840" marR="10584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 lIns="105840" rIns="105840" tIns="52920" bIns="52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微软雅黑"/>
                          <a:ea typeface="微软雅黑"/>
                        </a:rPr>
                        <a:t>类型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05840" marR="10584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</a:tr>
              <a:tr h="370080"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user_id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String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</a:tr>
              <a:tr h="374400"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shop_id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String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</a:tr>
              <a:tr h="374400"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time_stamp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String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</a:tr>
              <a:tr h="374400"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longitude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Double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</a:tr>
              <a:tr h="374400"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latitude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Double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</a:tr>
              <a:tr h="375480"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wifi_infos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 lIns="30240" rIns="34920" tIns="34920" bIns="3492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宋体"/>
                          <a:ea typeface="宋体"/>
                        </a:rPr>
                        <a:t>String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30240" marR="34920"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604800" y="676440"/>
            <a:ext cx="38829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软雅黑"/>
                <a:ea typeface="微软雅黑"/>
              </a:rPr>
              <a:t>比赛思路——系统框架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0" name="Image1" descr=""/>
          <p:cNvPicPr/>
          <p:nvPr/>
        </p:nvPicPr>
        <p:blipFill>
          <a:blip r:embed="rId1"/>
          <a:stretch/>
        </p:blipFill>
        <p:spPr>
          <a:xfrm>
            <a:off x="299160" y="1146240"/>
            <a:ext cx="8471160" cy="3324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</TotalTime>
  <Application>LibreOffice/5.1.6.2$Linux_X86_64 LibreOffice_project/10m0$Build-2</Application>
  <Words>645</Words>
  <Paragraphs>173</Paragraphs>
  <Company>半糖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2017-12-16T13:55:00Z</dcterms:created>
  <dc:creator>海芮 徐</dc:creator>
  <dc:description/>
  <dc:language>zh-CN</dc:language>
  <cp:lastModifiedBy/>
  <dcterms:modified xsi:type="dcterms:W3CDTF">2017-12-26T20:59:03Z</dcterms:modified>
  <cp:revision>567</cp:revision>
  <dc:subject/>
  <dc:title>《答辩题目标题黑体》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半糖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KSOProductBuildVer">
    <vt:lpwstr>2052-10.1.0.7023</vt:lpwstr>
  </property>
  <property fmtid="{D5CDD505-2E9C-101B-9397-08002B2CF9AE}" pid="7" name="LinksUpToDate">
    <vt:bool>0</vt:bool>
  </property>
  <property fmtid="{D5CDD505-2E9C-101B-9397-08002B2CF9AE}" pid="8" name="MMClips">
    <vt:i4>0</vt:i4>
  </property>
  <property fmtid="{D5CDD505-2E9C-101B-9397-08002B2CF9AE}" pid="9" name="Notes">
    <vt:i4>2</vt:i4>
  </property>
  <property fmtid="{D5CDD505-2E9C-101B-9397-08002B2CF9AE}" pid="10" name="PresentationFormat">
    <vt:lpwstr>全屏显示(16:9)</vt:lpwstr>
  </property>
  <property fmtid="{D5CDD505-2E9C-101B-9397-08002B2CF9AE}" pid="11" name="ScaleCrop">
    <vt:bool>0</vt:bool>
  </property>
  <property fmtid="{D5CDD505-2E9C-101B-9397-08002B2CF9AE}" pid="12" name="ShareDoc">
    <vt:bool>0</vt:bool>
  </property>
  <property fmtid="{D5CDD505-2E9C-101B-9397-08002B2CF9AE}" pid="13" name="Slides">
    <vt:i4>25</vt:i4>
  </property>
</Properties>
</file>